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4" r:id="rId5"/>
    <p:sldId id="273" r:id="rId6"/>
    <p:sldId id="270" r:id="rId7"/>
    <p:sldId id="272" r:id="rId8"/>
    <p:sldId id="271" r:id="rId9"/>
    <p:sldId id="268" r:id="rId10"/>
    <p:sldId id="269" r:id="rId11"/>
    <p:sldId id="266" r:id="rId12"/>
    <p:sldId id="267" r:id="rId13"/>
    <p:sldId id="265" r:id="rId14"/>
    <p:sldId id="264" r:id="rId15"/>
    <p:sldId id="262" r:id="rId16"/>
    <p:sldId id="263" r:id="rId17"/>
    <p:sldId id="261" r:id="rId18"/>
    <p:sldId id="260" r:id="rId19"/>
    <p:sldId id="258" r:id="rId20"/>
    <p:sldId id="279" r:id="rId21"/>
    <p:sldId id="276" r:id="rId22"/>
    <p:sldId id="278" r:id="rId23"/>
    <p:sldId id="277" r:id="rId24"/>
    <p:sldId id="285" r:id="rId25"/>
    <p:sldId id="259" r:id="rId26"/>
    <p:sldId id="284" r:id="rId27"/>
    <p:sldId id="283" r:id="rId28"/>
    <p:sldId id="282" r:id="rId29"/>
    <p:sldId id="281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D714-85F7-4D74-8D92-56BE8062A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3969A-B81B-4044-B304-BED1FBCB6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7E0F0-5E47-43FA-ACF4-0B41B44B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AA532-9712-49A0-910B-FDAED83C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74D5B-8F64-4145-A16C-1CA0C8D2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0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E88A-D61B-4800-ABEE-69A275E0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8BF80-B63E-446F-BBBC-80B50215E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9DA0F-F915-44AB-811D-A20BB608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931F0-2603-43F1-BF1D-FBCD1215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B8E2-6317-47D3-8D77-4267E304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748070-9BF0-4457-83C4-B58856E6E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B25B9-57C8-4B32-98AE-194CD1C0C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4735D-5AE3-46FD-A112-D7885B92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CCDE-BECA-4154-BBE1-CF7D64B5D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2C62A-CD73-4791-A9FF-8ABCB93A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2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DC55-60D5-4048-AB88-2A7D3DA1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106C-D371-4F97-8595-6995DE11E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A2C05-9BA3-4D56-A8C6-E5E2F734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F87BE-B591-4154-BE7D-58B062C5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BFDF0-CEB1-4AC7-9EE8-A68FCE93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71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65A7-81EB-4F70-89E5-D00DA9D2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409CF-68E3-40AF-918A-E9B6D4ADB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6BA33-8E77-4023-A046-512DB0F5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B8072-2DA0-4AC6-A7AA-8D4FD84C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C91EB-5E7D-48C7-8F0A-D6E0965C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0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45DB-D143-4071-AA0D-B3117519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9C9C2-FB73-4FDC-8599-CC183B40F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C3482-5AF7-4130-B06E-2A744BC61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CD93-E19C-4A67-94DE-E0FC7E4F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C2ABB-14D3-4393-B2BE-4FED1186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9F43D-7281-452D-B371-5BD7A768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55CF-DB2A-4579-BB94-38B9EC8E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1197F-7528-4763-9174-EECFB4063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D4BF6-8FFD-4F13-9F1C-8D7272087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10550-92A7-4DA6-897D-F937C9E32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FE98B-E8B7-46FB-9E08-8CDC7B6E3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B52EF-6BE7-4A40-A294-26A01AC54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F2BFE-B5C0-4A5B-BBEE-4D6164610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E57113-CDA9-4721-B33F-12C12FE1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2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1329-2F44-4749-8EED-1BDA5055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68FFC-5C84-4B7B-959D-03941D14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8AEE3-5720-4372-B4F0-55C6313C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9A06A-866B-47F2-BE28-557DA64F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CAC0A-4201-49CB-B880-79C1E6A5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EA981-DB6C-4D1D-BE78-F7234366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711EB-1500-42F7-A650-2BF81B35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0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B1CC-0072-4CED-8A7D-A0F0180A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E45FF-EA7E-42E5-B288-3C7E94B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6D054-700E-424A-BD4A-B3D915C59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FEB72-ADCE-4F12-8935-9933DD101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20B3E-7B7B-4AC0-B2D3-4BEBE0F5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A9883-AF88-45E4-932A-425FA057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4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FDAC-9B83-4309-8020-4A7368F4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A3B7F-6A2E-4AEB-A02D-82B30C61C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97F80-5045-4475-A3FB-DAB0D0FE6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BBA05-46CA-4DD0-B8C5-A1809E4C7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F16DA-AB01-437A-B74C-7676D4D7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A9F17-3192-40E2-8363-3F8DBC81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6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9F145-B8AE-4891-B3F0-FE4CECFF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9D7E9-5D41-442B-AA37-0893E1C80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5949D-79EB-45D2-BFC5-674D68F51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D7FC0-5DA3-4B47-8679-E5C5037574A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20B8-CCC9-4ED5-A5AD-BD1373826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6BABC-773A-4C23-8312-5EA0BAFA4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82957-8057-4609-AABE-26A32BEC7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5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D5C1B-FF38-4972-B906-0904D6E6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85" y="1043733"/>
            <a:ext cx="8420830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32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60152E-6BB4-43A4-87BC-F92669B8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44681"/>
            <a:ext cx="7288892" cy="4126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400A45-5BCD-4E5C-9216-C699A8F7101C}"/>
              </a:ext>
            </a:extLst>
          </p:cNvPr>
          <p:cNvSpPr txBox="1"/>
          <p:nvPr/>
        </p:nvSpPr>
        <p:spPr>
          <a:xfrm>
            <a:off x="142240" y="4170845"/>
            <a:ext cx="11364458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effectLst/>
              </a:rPr>
              <a:t>Build Applications Quickly </a:t>
            </a:r>
          </a:p>
          <a:p>
            <a:r>
              <a:rPr lang="en-US" sz="1200" dirty="0">
                <a:effectLst/>
              </a:rPr>
              <a:t>AWS Step Functions includes a visual console and blueprints for commonly used workflows that make it easy to coordinate the components of distributed applications into parallel </a:t>
            </a:r>
          </a:p>
          <a:p>
            <a:r>
              <a:rPr lang="en-US" sz="1200" dirty="0">
                <a:effectLst/>
              </a:rPr>
              <a:t>and/or sequential steps.    You can build applications in a matter of minutes, and then visualize and track the execution of each step to help ensure the application is operating </a:t>
            </a:r>
          </a:p>
          <a:p>
            <a:r>
              <a:rPr lang="en-US" sz="1200" dirty="0">
                <a:effectLst/>
              </a:rPr>
              <a:t>as intended. </a:t>
            </a:r>
          </a:p>
          <a:p>
            <a:endParaRPr lang="en-US" sz="1200" dirty="0">
              <a:effectLst/>
            </a:endParaRPr>
          </a:p>
          <a:p>
            <a:r>
              <a:rPr lang="en-US" sz="1200" b="1" dirty="0">
                <a:effectLst/>
              </a:rPr>
              <a:t>Scale and Recover</a:t>
            </a:r>
          </a:p>
          <a:p>
            <a:r>
              <a:rPr lang="en-US" sz="1200" dirty="0">
                <a:effectLst/>
              </a:rPr>
              <a:t> Reliably AWS Step Functions automatically triggers each step so your application executes in order and as expected. </a:t>
            </a:r>
          </a:p>
          <a:p>
            <a:r>
              <a:rPr lang="en-US" sz="1200" dirty="0">
                <a:effectLst/>
              </a:rPr>
              <a:t>It can handle millions of steps simultaneously to help ensure your application is available as demand increases.</a:t>
            </a:r>
          </a:p>
          <a:p>
            <a:r>
              <a:rPr lang="en-US" sz="1200" dirty="0">
                <a:effectLst/>
              </a:rPr>
              <a:t> Step Functions tracks the state of each step and handles errors with built-in retry and fallback, whether the step takes seconds or months to complete. </a:t>
            </a:r>
          </a:p>
          <a:p>
            <a:endParaRPr lang="en-US" sz="1200" dirty="0">
              <a:effectLst/>
            </a:endParaRPr>
          </a:p>
          <a:p>
            <a:r>
              <a:rPr lang="en-US" sz="1200" b="1" dirty="0">
                <a:effectLst/>
              </a:rPr>
              <a:t>Evolve Applications </a:t>
            </a:r>
          </a:p>
          <a:p>
            <a:r>
              <a:rPr lang="en-US" sz="1200" dirty="0">
                <a:effectLst/>
              </a:rPr>
              <a:t>Easily AWS Step Functions makes it easy to change workflows and edit the sequence of steps without revising the entire application. </a:t>
            </a:r>
          </a:p>
          <a:p>
            <a:r>
              <a:rPr lang="en-US" sz="1200" dirty="0">
                <a:effectLst/>
              </a:rPr>
              <a:t>You can reuse components and steps without even changing their code to experiment and innovate faster. </a:t>
            </a:r>
          </a:p>
          <a:p>
            <a:r>
              <a:rPr lang="en-US" sz="1200" dirty="0">
                <a:effectLst/>
              </a:rPr>
              <a:t>Your workflow can support thousands of individual components and steps, so you can freely build increasingly complex applications.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63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6D5DA-921F-4DBA-A989-9AF219CF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6" y="1039923"/>
            <a:ext cx="8397968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4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956AF-D371-4F73-8C9F-A07FD9676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5" y="384601"/>
            <a:ext cx="8428450" cy="4808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47B877-6031-488F-8FDC-048DC2D59036}"/>
              </a:ext>
            </a:extLst>
          </p:cNvPr>
          <p:cNvSpPr txBox="1"/>
          <p:nvPr/>
        </p:nvSpPr>
        <p:spPr>
          <a:xfrm>
            <a:off x="579120" y="5193238"/>
            <a:ext cx="100739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 state machine is an object that has a set number of operating conditions that depend on its previous condition to determine output. </a:t>
            </a:r>
          </a:p>
          <a:p>
            <a:r>
              <a:rPr lang="en-US" sz="1200" dirty="0">
                <a:effectLst/>
              </a:rPr>
              <a:t>This example is a JSON representation of a simple state machine that consists of a single task state. </a:t>
            </a:r>
          </a:p>
          <a:p>
            <a:r>
              <a:rPr lang="en-US" sz="1200" dirty="0">
                <a:effectLst/>
              </a:rPr>
              <a:t>The task calls out to a Lambda function (identified by ARN), passing the input of the state machine to the function. </a:t>
            </a:r>
          </a:p>
          <a:p>
            <a:r>
              <a:rPr lang="en-US" sz="1200" dirty="0">
                <a:effectLst/>
              </a:rPr>
              <a:t>When the function completes successfully, the state machine terminates with the same output as the function.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When an execution of this state machine is launched, the system begins with the state referenced in the </a:t>
            </a:r>
            <a:r>
              <a:rPr lang="en-US" sz="1200" dirty="0" err="1">
                <a:effectLst/>
              </a:rPr>
              <a:t>StartAt</a:t>
            </a:r>
            <a:r>
              <a:rPr lang="en-US" sz="1200" dirty="0">
                <a:effectLst/>
              </a:rPr>
              <a:t> field ("HelloWorld"). </a:t>
            </a:r>
          </a:p>
          <a:p>
            <a:r>
              <a:rPr lang="en-US" sz="1200" dirty="0">
                <a:effectLst/>
              </a:rPr>
              <a:t>If this state has an "End": true field, the execution stops and returns a result. Otherwise, the system looks for a "Next": field and continues with that state next.</a:t>
            </a:r>
          </a:p>
          <a:p>
            <a:r>
              <a:rPr lang="en-US" sz="1200" dirty="0">
                <a:effectLst/>
              </a:rPr>
              <a:t> This process repeats until the system reaches a terminal state (a state with "Type": "Succeed", "Type": "Fail", or "End": true), or a runtime error occurs.</a:t>
            </a:r>
          </a:p>
        </p:txBody>
      </p:sp>
    </p:spTree>
    <p:extLst>
      <p:ext uri="{BB962C8B-B14F-4D97-AF65-F5344CB8AC3E}">
        <p14:creationId xmlns:p14="http://schemas.microsoft.com/office/powerpoint/2010/main" val="253512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C1C024-A6AE-4841-9DF0-E5391026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24583"/>
            <a:ext cx="7422242" cy="42248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302B72-0F6F-4E33-814E-7E3489D58357}"/>
              </a:ext>
            </a:extLst>
          </p:cNvPr>
          <p:cNvSpPr txBox="1"/>
          <p:nvPr/>
        </p:nvSpPr>
        <p:spPr>
          <a:xfrm>
            <a:off x="247650" y="4549676"/>
            <a:ext cx="110897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AWS Step Functions allows you to create and automate your own state machines within the AWS environment. </a:t>
            </a:r>
          </a:p>
          <a:p>
            <a:r>
              <a:rPr lang="en-US" sz="1200" dirty="0">
                <a:effectLst/>
              </a:rPr>
              <a:t>It does this with the use of a JSON-based Amazon State Language, that contains a structure made of various States, Tasks, Choices, Error handling and more.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Amazon States Language is a JSON-based, structured language used to define your state machine, a collection of states, that can do work (Task states), determine which states </a:t>
            </a:r>
          </a:p>
          <a:p>
            <a:r>
              <a:rPr lang="en-US" sz="1200" dirty="0">
                <a:effectLst/>
              </a:rPr>
              <a:t>to transition to next (</a:t>
            </a:r>
            <a:r>
              <a:rPr lang="en-US" sz="1200" dirty="0" err="1">
                <a:effectLst/>
              </a:rPr>
              <a:t>Choicestates</a:t>
            </a:r>
            <a:r>
              <a:rPr lang="en-US" sz="1200" dirty="0">
                <a:effectLst/>
              </a:rPr>
              <a:t>), stop an execution with an error (Fail states), and so on. </a:t>
            </a:r>
          </a:p>
          <a:p>
            <a:r>
              <a:rPr lang="en-US" sz="1200" dirty="0">
                <a:effectLst/>
              </a:rPr>
              <a:t>For more information, see the Amazon States Language Specification and </a:t>
            </a:r>
            <a:r>
              <a:rPr lang="en-US" sz="1200" dirty="0" err="1">
                <a:effectLst/>
              </a:rPr>
              <a:t>Statelint</a:t>
            </a:r>
            <a:r>
              <a:rPr lang="en-US" sz="1200" dirty="0">
                <a:effectLst/>
              </a:rPr>
              <a:t>, a tool that validates Amazon States Language code.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States share a number of common features :</a:t>
            </a:r>
          </a:p>
          <a:p>
            <a:r>
              <a:rPr lang="en-US" sz="1200" dirty="0">
                <a:effectLst/>
              </a:rPr>
              <a:t>• Each state must have a Type field indicating what type of state it is.</a:t>
            </a:r>
          </a:p>
          <a:p>
            <a:r>
              <a:rPr lang="en-US" sz="1200" dirty="0">
                <a:effectLst/>
              </a:rPr>
              <a:t>• Each state can have an optional Comment field to hold a human-readable comment about, or description of, the state. </a:t>
            </a:r>
          </a:p>
          <a:p>
            <a:r>
              <a:rPr lang="en-US" sz="1200" dirty="0">
                <a:effectLst/>
              </a:rPr>
              <a:t>• Each state (except a Succeed or Fail state) requires a Next field or, alternatively, can become a terminal state by specifying an End field. </a:t>
            </a:r>
          </a:p>
          <a:p>
            <a:r>
              <a:rPr lang="en-US" sz="1200" dirty="0">
                <a:effectLst/>
              </a:rPr>
              <a:t>Note: A Choice state may have more than one Next but only one within each Choice Rule. A Choice state cannot use End.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46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672F98-402A-4A96-A424-6CCF7795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37" y="173784"/>
            <a:ext cx="8367485" cy="47552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1CDCDD-C5F4-4B50-BA9A-E95DA2E999B4}"/>
              </a:ext>
            </a:extLst>
          </p:cNvPr>
          <p:cNvSpPr txBox="1"/>
          <p:nvPr/>
        </p:nvSpPr>
        <p:spPr>
          <a:xfrm>
            <a:off x="1993537" y="5008880"/>
            <a:ext cx="6979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There are several types of states, all of which perform a variety of functions in your state machine, including: </a:t>
            </a:r>
          </a:p>
          <a:p>
            <a:r>
              <a:rPr lang="en-US" sz="1200" dirty="0">
                <a:effectLst/>
              </a:rPr>
              <a:t>• Do some work in your state machine (a Task state). </a:t>
            </a:r>
          </a:p>
          <a:p>
            <a:r>
              <a:rPr lang="en-US" sz="1200" dirty="0">
                <a:effectLst/>
              </a:rPr>
              <a:t>• Simply pass its input to its output or inject some fixed data (a Pass state) </a:t>
            </a:r>
          </a:p>
          <a:p>
            <a:r>
              <a:rPr lang="en-US" sz="1200" dirty="0">
                <a:effectLst/>
              </a:rPr>
              <a:t>• Make a choice between branches of execution (a Choice state) </a:t>
            </a:r>
          </a:p>
          <a:p>
            <a:r>
              <a:rPr lang="en-US" sz="1200" dirty="0">
                <a:effectLst/>
              </a:rPr>
              <a:t>• Begin parallel branches of execution (a Parallel state) </a:t>
            </a:r>
          </a:p>
          <a:p>
            <a:r>
              <a:rPr lang="en-US" sz="1200" dirty="0">
                <a:effectLst/>
              </a:rPr>
              <a:t>• Stop an execution with a failure or success (a Fail or Succeed state) </a:t>
            </a:r>
          </a:p>
          <a:p>
            <a:r>
              <a:rPr lang="en-US" sz="1200" dirty="0">
                <a:effectLst/>
              </a:rPr>
              <a:t>• Provide a delay for a certain amount of time or until a specified time/date (a Wait state) </a:t>
            </a:r>
          </a:p>
        </p:txBody>
      </p:sp>
    </p:spTree>
    <p:extLst>
      <p:ext uri="{BB962C8B-B14F-4D97-AF65-F5344CB8AC3E}">
        <p14:creationId xmlns:p14="http://schemas.microsoft.com/office/powerpoint/2010/main" val="1845409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2578B1-1B86-4C72-83C9-8A78BC6C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37" y="340761"/>
            <a:ext cx="8382726" cy="4762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FFBCEF-1580-4568-B0CB-8F4F7F9E2BF1}"/>
              </a:ext>
            </a:extLst>
          </p:cNvPr>
          <p:cNvSpPr txBox="1"/>
          <p:nvPr/>
        </p:nvSpPr>
        <p:spPr>
          <a:xfrm>
            <a:off x="375920" y="5103674"/>
            <a:ext cx="92763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All work in your state machine is done by tasks. A task can be an activity or a Lambda function. </a:t>
            </a:r>
          </a:p>
          <a:p>
            <a:r>
              <a:rPr lang="en-US" sz="1200" dirty="0">
                <a:effectLst/>
              </a:rPr>
              <a:t>• An activity consists of program code or a task that waits for an operator to perform an action or to provide input. </a:t>
            </a:r>
          </a:p>
          <a:p>
            <a:r>
              <a:rPr lang="en-US" sz="1200" dirty="0">
                <a:effectLst/>
              </a:rPr>
              <a:t>You can host activities on Amazon EC2, on Amazon ECS, or even on mobile devices. </a:t>
            </a:r>
          </a:p>
          <a:p>
            <a:r>
              <a:rPr lang="en-US" sz="1200" dirty="0">
                <a:effectLst/>
              </a:rPr>
              <a:t>Activities poll Step Functions using the </a:t>
            </a:r>
            <a:r>
              <a:rPr lang="en-US" sz="1200" i="1" dirty="0" err="1">
                <a:effectLst/>
              </a:rPr>
              <a:t>GetActivityTask</a:t>
            </a:r>
            <a:r>
              <a:rPr lang="en-US" sz="1200" i="1" dirty="0">
                <a:effectLst/>
              </a:rPr>
              <a:t> and </a:t>
            </a:r>
            <a:r>
              <a:rPr lang="en-US" sz="1200" i="1" dirty="0" err="1">
                <a:effectLst/>
              </a:rPr>
              <a:t>SendTaskSuccess</a:t>
            </a:r>
            <a:r>
              <a:rPr lang="en-US" sz="1200" i="1" dirty="0">
                <a:effectLst/>
              </a:rPr>
              <a:t>, </a:t>
            </a:r>
            <a:r>
              <a:rPr lang="en-US" sz="1200" i="1" dirty="0" err="1">
                <a:effectLst/>
              </a:rPr>
              <a:t>SendTaskFailure</a:t>
            </a:r>
            <a:r>
              <a:rPr lang="en-US" sz="1200" i="1" dirty="0">
                <a:effectLst/>
              </a:rPr>
              <a:t>, and </a:t>
            </a:r>
            <a:r>
              <a:rPr lang="en-US" sz="1200" i="1" dirty="0" err="1">
                <a:effectLst/>
              </a:rPr>
              <a:t>SendTaskHeartbeat</a:t>
            </a:r>
            <a:r>
              <a:rPr lang="en-US" sz="1200" i="1" dirty="0">
                <a:effectLst/>
              </a:rPr>
              <a:t> </a:t>
            </a:r>
            <a:r>
              <a:rPr lang="en-US" sz="1200" dirty="0">
                <a:effectLst/>
              </a:rPr>
              <a:t>API actions. </a:t>
            </a:r>
          </a:p>
          <a:p>
            <a:r>
              <a:rPr lang="en-US" sz="1200" dirty="0">
                <a:effectLst/>
              </a:rPr>
              <a:t>Activities represent workers (processes or threads), implemented and hosted by you, that perform a specific task.</a:t>
            </a:r>
          </a:p>
          <a:p>
            <a:r>
              <a:rPr lang="en-US" sz="1200" dirty="0">
                <a:effectLst/>
              </a:rPr>
              <a:t> </a:t>
            </a:r>
          </a:p>
          <a:p>
            <a:r>
              <a:rPr lang="en-US" sz="1200" dirty="0">
                <a:effectLst/>
              </a:rPr>
              <a:t>• A Lambda function is a cloud-native task that runs on AWS Lambda. </a:t>
            </a:r>
          </a:p>
          <a:p>
            <a:r>
              <a:rPr lang="en-US" sz="1200" dirty="0">
                <a:effectLst/>
              </a:rPr>
              <a:t>You can write Lambda functions in a variety of programming languages, using the AWS Management Console or by uploading code to Lambda. </a:t>
            </a:r>
          </a:p>
          <a:p>
            <a:r>
              <a:rPr lang="en-US" sz="1200" dirty="0">
                <a:effectLst/>
              </a:rPr>
              <a:t>Lambda functions execute a function using AWS Lambda. To specify a Lambda function, use the ARN of the Lambda function in the Resource field.</a:t>
            </a:r>
          </a:p>
        </p:txBody>
      </p:sp>
    </p:spTree>
    <p:extLst>
      <p:ext uri="{BB962C8B-B14F-4D97-AF65-F5344CB8AC3E}">
        <p14:creationId xmlns:p14="http://schemas.microsoft.com/office/powerpoint/2010/main" val="193003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3D79A-FBE7-4CAB-BFB3-BEBE85BF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85" y="462074"/>
            <a:ext cx="8420830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51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7BFCE-B3D7-45CA-B73E-5D433CFA0552}"/>
              </a:ext>
            </a:extLst>
          </p:cNvPr>
          <p:cNvSpPr txBox="1"/>
          <p:nvPr/>
        </p:nvSpPr>
        <p:spPr>
          <a:xfrm>
            <a:off x="497840" y="0"/>
            <a:ext cx="9970999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/>
              </a:rPr>
              <a:t>A Pass state ("Type": "Pass") simply passes its input to its output, performing no work. Pass states are useful when constructing and debugging state machines. </a:t>
            </a:r>
          </a:p>
          <a:p>
            <a:endParaRPr lang="en-US" sz="1000" dirty="0"/>
          </a:p>
          <a:p>
            <a:r>
              <a:rPr lang="en-US" sz="1000" dirty="0">
                <a:effectLst/>
              </a:rPr>
              <a:t>Here is an example of a Pass state that injects some fixed data into the state machine, probably for testing purposes.</a:t>
            </a:r>
          </a:p>
          <a:p>
            <a:endParaRPr lang="en-US" sz="1000" dirty="0"/>
          </a:p>
          <a:p>
            <a:r>
              <a:rPr lang="en-US" sz="1000" dirty="0">
                <a:effectLst/>
              </a:rPr>
              <a:t>	 "No-op": { </a:t>
            </a:r>
          </a:p>
          <a:p>
            <a:r>
              <a:rPr lang="en-US" sz="1000" dirty="0"/>
              <a:t>	           </a:t>
            </a:r>
            <a:r>
              <a:rPr lang="en-US" sz="1000" dirty="0">
                <a:effectLst/>
              </a:rPr>
              <a:t>"Type": "Pass", </a:t>
            </a:r>
          </a:p>
          <a:p>
            <a:r>
              <a:rPr lang="en-US" sz="1000" dirty="0"/>
              <a:t>	           </a:t>
            </a:r>
            <a:r>
              <a:rPr lang="en-US" sz="1000" dirty="0">
                <a:effectLst/>
              </a:rPr>
              <a:t>"Result": { "x-datum": 0.381018, "y-datum": 622.2269926397355 }, </a:t>
            </a:r>
          </a:p>
          <a:p>
            <a:r>
              <a:rPr lang="en-US" sz="1000" dirty="0"/>
              <a:t>	           </a:t>
            </a:r>
            <a:r>
              <a:rPr lang="en-US" sz="1000" dirty="0">
                <a:effectLst/>
              </a:rPr>
              <a:t>"</a:t>
            </a:r>
            <a:r>
              <a:rPr lang="en-US" sz="1000" dirty="0" err="1">
                <a:effectLst/>
              </a:rPr>
              <a:t>ResultPath</a:t>
            </a:r>
            <a:r>
              <a:rPr lang="en-US" sz="1000" dirty="0">
                <a:effectLst/>
              </a:rPr>
              <a:t>": "$.</a:t>
            </a:r>
            <a:r>
              <a:rPr lang="en-US" sz="1000" dirty="0" err="1">
                <a:effectLst/>
              </a:rPr>
              <a:t>coords</a:t>
            </a:r>
            <a:r>
              <a:rPr lang="en-US" sz="1000" dirty="0">
                <a:effectLst/>
              </a:rPr>
              <a:t>", </a:t>
            </a:r>
          </a:p>
          <a:p>
            <a:r>
              <a:rPr lang="en-US" sz="1000" dirty="0"/>
              <a:t>	           </a:t>
            </a:r>
            <a:r>
              <a:rPr lang="en-US" sz="1000" dirty="0">
                <a:effectLst/>
              </a:rPr>
              <a:t>"Next": "End“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 } </a:t>
            </a:r>
          </a:p>
          <a:p>
            <a:endParaRPr lang="en-US" sz="1000" dirty="0"/>
          </a:p>
          <a:p>
            <a:r>
              <a:rPr lang="en-US" sz="1000" dirty="0">
                <a:effectLst/>
              </a:rPr>
              <a:t>A Choice state ("Type": "Choice") adds branching logic to a state machine. </a:t>
            </a:r>
          </a:p>
          <a:p>
            <a:r>
              <a:rPr lang="en-US" sz="1000" dirty="0">
                <a:effectLst/>
              </a:rPr>
              <a:t>A Choice state must have a Choices field whose value is a non-empty array, whose every element is an object called a Choice Rule. A Choice Rule contains the following: </a:t>
            </a:r>
          </a:p>
          <a:p>
            <a:r>
              <a:rPr lang="en-US" sz="1000" dirty="0">
                <a:effectLst/>
              </a:rPr>
              <a:t>• A comparison – Two fields that specify an input variable to compared, the type of comparison, and the value to compare the variable to. </a:t>
            </a:r>
          </a:p>
          <a:p>
            <a:r>
              <a:rPr lang="en-US" sz="1000" dirty="0">
                <a:effectLst/>
              </a:rPr>
              <a:t>• A Next field – The value of this field must match a state name in the state machine. </a:t>
            </a:r>
          </a:p>
          <a:p>
            <a:r>
              <a:rPr lang="en-US" sz="1000" dirty="0">
                <a:effectLst/>
              </a:rPr>
              <a:t>• The following example checks whether the numerical value is equal to 1: 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{ 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"Variable": "$.foo", 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"</a:t>
            </a:r>
            <a:r>
              <a:rPr lang="en-US" sz="1000" dirty="0" err="1">
                <a:effectLst/>
              </a:rPr>
              <a:t>NumericEquals</a:t>
            </a:r>
            <a:r>
              <a:rPr lang="en-US" sz="1000" dirty="0">
                <a:effectLst/>
              </a:rPr>
              <a:t>": 1, 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"Next": "</a:t>
            </a:r>
            <a:r>
              <a:rPr lang="en-US" sz="1000" dirty="0" err="1">
                <a:effectLst/>
              </a:rPr>
              <a:t>FirstMatchState</a:t>
            </a:r>
            <a:r>
              <a:rPr lang="en-US" sz="1000" dirty="0">
                <a:effectLst/>
              </a:rPr>
              <a:t>“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 } </a:t>
            </a:r>
          </a:p>
          <a:p>
            <a:endParaRPr lang="en-US" sz="1000" dirty="0"/>
          </a:p>
          <a:p>
            <a:r>
              <a:rPr lang="en-US" sz="1000" dirty="0">
                <a:effectLst/>
              </a:rPr>
              <a:t>The Parallel state ("Type": "Parallel") can be used to create parallel branches of execution in your state machine. </a:t>
            </a:r>
          </a:p>
          <a:p>
            <a:r>
              <a:rPr lang="en-US" sz="1000" dirty="0">
                <a:effectLst/>
              </a:rPr>
              <a:t>A Parallel state causes AWS Step Functions to execute each branch, starting with the state named in that branch's </a:t>
            </a:r>
            <a:r>
              <a:rPr lang="en-US" sz="1000" dirty="0" err="1">
                <a:effectLst/>
              </a:rPr>
              <a:t>StartAt</a:t>
            </a:r>
            <a:r>
              <a:rPr lang="en-US" sz="1000" dirty="0">
                <a:effectLst/>
              </a:rPr>
              <a:t> field, as concurrently as possible, </a:t>
            </a:r>
          </a:p>
          <a:p>
            <a:r>
              <a:rPr lang="en-US" sz="1000" dirty="0">
                <a:effectLst/>
              </a:rPr>
              <a:t>and wait until all branches terminate (reach a terminal state) before processing the Parallel state's Next field. </a:t>
            </a:r>
          </a:p>
          <a:p>
            <a:r>
              <a:rPr lang="en-US" sz="1000" dirty="0">
                <a:effectLst/>
              </a:rPr>
              <a:t>Here is an example: </a:t>
            </a:r>
          </a:p>
          <a:p>
            <a:endParaRPr lang="en-US" sz="1000" dirty="0"/>
          </a:p>
          <a:p>
            <a:r>
              <a:rPr lang="en-US" sz="1000" dirty="0">
                <a:effectLst/>
              </a:rPr>
              <a:t>	"</a:t>
            </a:r>
            <a:r>
              <a:rPr lang="en-US" sz="1000" dirty="0" err="1">
                <a:effectLst/>
              </a:rPr>
              <a:t>LookupCustomerInfo</a:t>
            </a:r>
            <a:r>
              <a:rPr lang="en-US" sz="1000" dirty="0">
                <a:effectLst/>
              </a:rPr>
              <a:t>": { 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"Type": "Parallel", 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"Branches": [ { "</a:t>
            </a:r>
            <a:r>
              <a:rPr lang="en-US" sz="1000" dirty="0" err="1">
                <a:effectLst/>
              </a:rPr>
              <a:t>StartAt</a:t>
            </a:r>
            <a:r>
              <a:rPr lang="en-US" sz="1000" dirty="0">
                <a:effectLst/>
              </a:rPr>
              <a:t>": "</a:t>
            </a:r>
            <a:r>
              <a:rPr lang="en-US" sz="1000" dirty="0" err="1">
                <a:effectLst/>
              </a:rPr>
              <a:t>LookupAddress</a:t>
            </a:r>
            <a:r>
              <a:rPr lang="en-US" sz="1000" dirty="0">
                <a:effectLst/>
              </a:rPr>
              <a:t>", "States": { </a:t>
            </a:r>
          </a:p>
          <a:p>
            <a:r>
              <a:rPr lang="en-US" sz="1000" dirty="0"/>
              <a:t>		</a:t>
            </a:r>
            <a:r>
              <a:rPr lang="en-US" sz="1000" dirty="0">
                <a:effectLst/>
              </a:rPr>
              <a:t>"</a:t>
            </a:r>
            <a:r>
              <a:rPr lang="en-US" sz="1000" dirty="0" err="1">
                <a:effectLst/>
              </a:rPr>
              <a:t>LookupAddress</a:t>
            </a:r>
            <a:r>
              <a:rPr lang="en-US" sz="1000" dirty="0">
                <a:effectLst/>
              </a:rPr>
              <a:t>": { "Type": "Task", "Resource": "arn:aws:lambda:us-east-1:123456789012:function:AddressFinder", "End": true } } }, { "</a:t>
            </a:r>
            <a:r>
              <a:rPr lang="en-US" sz="1000" dirty="0" err="1">
                <a:effectLst/>
              </a:rPr>
              <a:t>StartAt</a:t>
            </a:r>
            <a:r>
              <a:rPr lang="en-US" sz="1000" dirty="0">
                <a:effectLst/>
              </a:rPr>
              <a:t>": </a:t>
            </a:r>
          </a:p>
          <a:p>
            <a:r>
              <a:rPr lang="en-US" sz="1000" dirty="0"/>
              <a:t>		</a:t>
            </a:r>
            <a:r>
              <a:rPr lang="en-US" sz="1000" dirty="0">
                <a:effectLst/>
              </a:rPr>
              <a:t>"</a:t>
            </a:r>
            <a:r>
              <a:rPr lang="en-US" sz="1000" dirty="0" err="1">
                <a:effectLst/>
              </a:rPr>
              <a:t>LookupPhone</a:t>
            </a:r>
            <a:r>
              <a:rPr lang="en-US" sz="1000" dirty="0">
                <a:effectLst/>
              </a:rPr>
              <a:t>", "States": { "</a:t>
            </a:r>
            <a:r>
              <a:rPr lang="en-US" sz="1000" dirty="0" err="1">
                <a:effectLst/>
              </a:rPr>
              <a:t>LookupPhone</a:t>
            </a:r>
            <a:r>
              <a:rPr lang="en-US" sz="1000" dirty="0">
                <a:effectLst/>
              </a:rPr>
              <a:t>": { "Type": "Task", "Resource": "arn:aws:lambda:us-east-1:123456789012:function:PhoneFinder", "End": true 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} } } ], </a:t>
            </a:r>
          </a:p>
          <a:p>
            <a:r>
              <a:rPr lang="en-US" sz="1000" dirty="0"/>
              <a:t>		</a:t>
            </a:r>
            <a:r>
              <a:rPr lang="en-US" sz="1000" dirty="0">
                <a:effectLst/>
              </a:rPr>
              <a:t>"Next": "</a:t>
            </a:r>
            <a:r>
              <a:rPr lang="en-US" sz="1000" dirty="0" err="1">
                <a:effectLst/>
              </a:rPr>
              <a:t>NextState</a:t>
            </a:r>
            <a:r>
              <a:rPr lang="en-US" sz="1000" dirty="0">
                <a:effectLst/>
              </a:rPr>
              <a:t>" 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} </a:t>
            </a:r>
          </a:p>
          <a:p>
            <a:endParaRPr lang="en-US" sz="1000" dirty="0"/>
          </a:p>
          <a:p>
            <a:r>
              <a:rPr lang="en-US" sz="1000" dirty="0">
                <a:effectLst/>
              </a:rPr>
              <a:t>A Wait state ("Type": "Wait") delays the state machine from continuing for a specified time. </a:t>
            </a:r>
          </a:p>
          <a:p>
            <a:r>
              <a:rPr lang="en-US" sz="1000" dirty="0">
                <a:effectLst/>
              </a:rPr>
              <a:t>You can choose either a relative time, specified in seconds from when the state begins, or an absolute end-time, specified as a timestamp. </a:t>
            </a:r>
          </a:p>
          <a:p>
            <a:r>
              <a:rPr lang="en-US" sz="1000" dirty="0">
                <a:effectLst/>
              </a:rPr>
              <a:t>For example, the following Wait state introduces a ten second delay into a state machine: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 "</a:t>
            </a:r>
            <a:r>
              <a:rPr lang="en-US" sz="1000" dirty="0" err="1">
                <a:effectLst/>
              </a:rPr>
              <a:t>wait_ten_seconds</a:t>
            </a:r>
            <a:r>
              <a:rPr lang="en-US" sz="1000" dirty="0">
                <a:effectLst/>
              </a:rPr>
              <a:t>": { </a:t>
            </a:r>
          </a:p>
          <a:p>
            <a:r>
              <a:rPr lang="en-US" sz="1000" dirty="0"/>
              <a:t>		</a:t>
            </a:r>
            <a:r>
              <a:rPr lang="en-US" sz="1000" dirty="0">
                <a:effectLst/>
              </a:rPr>
              <a:t>"Type": "Wait", 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"Seconds": 10, </a:t>
            </a:r>
          </a:p>
          <a:p>
            <a:r>
              <a:rPr lang="en-US" sz="1000" dirty="0">
                <a:effectLst/>
              </a:rPr>
              <a:t>	"Next": "</a:t>
            </a:r>
            <a:r>
              <a:rPr lang="en-US" sz="1000" dirty="0" err="1">
                <a:effectLst/>
              </a:rPr>
              <a:t>NextState</a:t>
            </a:r>
            <a:r>
              <a:rPr lang="en-US" sz="1000" dirty="0">
                <a:effectLst/>
              </a:rPr>
              <a:t>“</a:t>
            </a:r>
          </a:p>
          <a:p>
            <a:r>
              <a:rPr lang="en-US" sz="1000" dirty="0"/>
              <a:t>	</a:t>
            </a:r>
            <a:r>
              <a:rPr lang="en-US" sz="1000" dirty="0">
                <a:effectLst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482405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44351B-F32E-4577-9D73-ADE1C678D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06" y="622094"/>
            <a:ext cx="8405588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36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F129CE-DE37-4209-8EEF-2E260AB036DB}"/>
              </a:ext>
            </a:extLst>
          </p:cNvPr>
          <p:cNvSpPr txBox="1"/>
          <p:nvPr/>
        </p:nvSpPr>
        <p:spPr>
          <a:xfrm>
            <a:off x="660400" y="548640"/>
            <a:ext cx="880606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 Choice state ("Type": "Choice") adds branching logic to a state machine. </a:t>
            </a:r>
          </a:p>
          <a:p>
            <a:r>
              <a:rPr lang="en-US" sz="1200" dirty="0">
                <a:effectLst/>
              </a:rPr>
              <a:t>A Choice state must have a Choices field whose value is a non-empty array, whose every element is an object called a Choice Rule.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A Choice state may have more than one Next but only one within each Choice Rule. </a:t>
            </a:r>
          </a:p>
          <a:p>
            <a:r>
              <a:rPr lang="en-US" sz="1200" dirty="0">
                <a:effectLst/>
              </a:rPr>
              <a:t>A Choice state cannot use End.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A Choice Rule contains the following: </a:t>
            </a:r>
          </a:p>
          <a:p>
            <a:r>
              <a:rPr lang="en-US" sz="1200" dirty="0">
                <a:effectLst/>
              </a:rPr>
              <a:t>• A </a:t>
            </a:r>
            <a:r>
              <a:rPr lang="en-US" sz="1200" b="1" dirty="0">
                <a:effectLst/>
              </a:rPr>
              <a:t>comparison</a:t>
            </a:r>
            <a:r>
              <a:rPr lang="en-US" sz="1200" dirty="0">
                <a:effectLst/>
              </a:rPr>
              <a:t> – Two fields that specify an input variable to compared, the type of comparison, and the value to compare the variable to.</a:t>
            </a:r>
          </a:p>
          <a:p>
            <a:r>
              <a:rPr lang="en-US" sz="1200" dirty="0">
                <a:effectLst/>
              </a:rPr>
              <a:t> • A </a:t>
            </a:r>
            <a:r>
              <a:rPr lang="en-US" sz="1200" b="1" dirty="0">
                <a:effectLst/>
              </a:rPr>
              <a:t>Next field </a:t>
            </a:r>
            <a:r>
              <a:rPr lang="en-US" sz="1200" dirty="0">
                <a:effectLst/>
              </a:rPr>
              <a:t>– The value of this field must match a state name in the state machine. </a:t>
            </a:r>
          </a:p>
          <a:p>
            <a:r>
              <a:rPr lang="en-US" sz="1200" dirty="0">
                <a:effectLst/>
              </a:rPr>
              <a:t>• The following example checks whether the numerical value is equal to 1: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 	{ </a:t>
            </a:r>
          </a:p>
          <a:p>
            <a:r>
              <a:rPr lang="en-US" sz="1200" dirty="0"/>
              <a:t>	</a:t>
            </a:r>
            <a:r>
              <a:rPr lang="en-US" sz="1200" dirty="0">
                <a:effectLst/>
              </a:rPr>
              <a:t>"Variable": "$.foo", </a:t>
            </a:r>
          </a:p>
          <a:p>
            <a:r>
              <a:rPr lang="en-US" sz="1200" dirty="0"/>
              <a:t>	</a:t>
            </a:r>
            <a:r>
              <a:rPr lang="en-US" sz="1200" dirty="0">
                <a:effectLst/>
              </a:rPr>
              <a:t>"</a:t>
            </a:r>
            <a:r>
              <a:rPr lang="en-US" sz="1200" dirty="0" err="1">
                <a:effectLst/>
              </a:rPr>
              <a:t>NumericEquals</a:t>
            </a:r>
            <a:r>
              <a:rPr lang="en-US" sz="1200" dirty="0">
                <a:effectLst/>
              </a:rPr>
              <a:t>": 1,</a:t>
            </a:r>
          </a:p>
          <a:p>
            <a:r>
              <a:rPr lang="en-US" sz="1200" dirty="0">
                <a:effectLst/>
              </a:rPr>
              <a:t>	"Next": "</a:t>
            </a:r>
            <a:r>
              <a:rPr lang="en-US" sz="1200" dirty="0" err="1">
                <a:effectLst/>
              </a:rPr>
              <a:t>FirstMatchState</a:t>
            </a:r>
            <a:r>
              <a:rPr lang="en-US" sz="1200" dirty="0">
                <a:effectLst/>
              </a:rPr>
              <a:t>" </a:t>
            </a:r>
          </a:p>
          <a:p>
            <a:r>
              <a:rPr lang="en-US" sz="1200" dirty="0"/>
              <a:t>	</a:t>
            </a:r>
            <a:r>
              <a:rPr lang="en-US" sz="1200" dirty="0">
                <a:effectLst/>
              </a:rPr>
              <a:t>}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F559A-6CF6-4DF6-910F-00C9B840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23" y="1009440"/>
            <a:ext cx="8466554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6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23773-D6D2-496C-AA88-FC10AC10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95" y="1028492"/>
            <a:ext cx="8413209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28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D2706C-23AB-45EA-85B5-07F841920FD0}"/>
              </a:ext>
            </a:extLst>
          </p:cNvPr>
          <p:cNvSpPr txBox="1"/>
          <p:nvPr/>
        </p:nvSpPr>
        <p:spPr>
          <a:xfrm>
            <a:off x="690880" y="863600"/>
            <a:ext cx="1124179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 Fail state ("Type": "Fail") stops the execution of the state machine and marks it as a failure.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The Fail state only allows the use of Type and Comment fields from the set of </a:t>
            </a:r>
            <a:r>
              <a:rPr lang="en-US" sz="1200" b="1" dirty="0">
                <a:effectLst/>
              </a:rPr>
              <a:t>common state fields</a:t>
            </a:r>
            <a:r>
              <a:rPr lang="en-US" sz="1200" dirty="0">
                <a:effectLst/>
              </a:rPr>
              <a:t>. In addition, the Fail state allows the following fields: </a:t>
            </a:r>
          </a:p>
          <a:p>
            <a:r>
              <a:rPr lang="en-US" sz="1200" dirty="0">
                <a:effectLst/>
              </a:rPr>
              <a:t>• </a:t>
            </a:r>
            <a:r>
              <a:rPr lang="en-US" sz="1200" b="1" dirty="0">
                <a:effectLst/>
              </a:rPr>
              <a:t>Cause (Optional)</a:t>
            </a:r>
            <a:r>
              <a:rPr lang="en-US" sz="1200" dirty="0">
                <a:effectLst/>
              </a:rPr>
              <a:t>Provides a custom failure string that can be used for operational or diagnostic purposes. </a:t>
            </a:r>
          </a:p>
          <a:p>
            <a:r>
              <a:rPr lang="en-US" sz="1200" b="1" dirty="0">
                <a:effectLst/>
              </a:rPr>
              <a:t>• Error (Optional)</a:t>
            </a:r>
            <a:r>
              <a:rPr lang="en-US" sz="1200" dirty="0">
                <a:effectLst/>
              </a:rPr>
              <a:t>Provides an error name that can be used for error handling (Retry/Catch), operational or diagnostic purposes.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Because Fail states always exit the state machine, they have no Next field nor do they require an End field. The slide provides an example.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 A Succeed state ("Type": "Succeed") stops an execution successfully. The Succeed state is a useful target for Choice state branches that don't do anything but stop the execution.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Because Succeed states are terminal states, they have no Next field, nor do they have need of an End field. See the slide for an example.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06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E331E-7337-4549-9597-C17F17E88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44" y="1017061"/>
            <a:ext cx="8451312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3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2E8AAE-A3F0-4F79-A3D4-D6007207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64" y="1028492"/>
            <a:ext cx="8436071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83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F0151-9E74-4323-927C-F9960A92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956095"/>
            <a:ext cx="8481795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9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4B47A0-4211-4726-A097-4009F1C5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85" y="1036112"/>
            <a:ext cx="8420830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62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203FDD-1EC5-4BFB-87E6-32E759DA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95" y="368089"/>
            <a:ext cx="8413209" cy="4861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481469-4B3A-490D-853B-69CB786475D1}"/>
              </a:ext>
            </a:extLst>
          </p:cNvPr>
          <p:cNvSpPr txBox="1"/>
          <p:nvPr/>
        </p:nvSpPr>
        <p:spPr>
          <a:xfrm>
            <a:off x="91440" y="5230070"/>
            <a:ext cx="120928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The Image Recognition and Processing Backend demonstrates how to use AWS Step Functions to orchestrate a serverless processing workflow by using AWS Lambda, Amazon S3, </a:t>
            </a:r>
          </a:p>
          <a:p>
            <a:r>
              <a:rPr lang="en-US" sz="1200" dirty="0"/>
              <a:t>          </a:t>
            </a:r>
            <a:r>
              <a:rPr lang="en-US" sz="1200" dirty="0">
                <a:effectLst/>
              </a:rPr>
              <a:t>Amazon DynamoDB and Amazon </a:t>
            </a:r>
            <a:r>
              <a:rPr lang="en-US" sz="1200" dirty="0" err="1">
                <a:effectLst/>
              </a:rPr>
              <a:t>Rekognition</a:t>
            </a:r>
            <a:r>
              <a:rPr lang="en-US" sz="1200" dirty="0">
                <a:effectLst/>
              </a:rPr>
              <a:t>. This workflow processes photos uploaded to Amazon S3 and extracts metadata from the image such as geolocation, size/format, time, etc.</a:t>
            </a:r>
          </a:p>
          <a:p>
            <a:r>
              <a:rPr lang="en-US" sz="1200" dirty="0"/>
              <a:t>     </a:t>
            </a:r>
            <a:r>
              <a:rPr lang="en-US" sz="1200" dirty="0">
                <a:effectLst/>
              </a:rPr>
              <a:t> It then uses image recognition to tag objects in the photo. In parallel, it also produces a thumbnail of the photo.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For more information, see https://github.com/aws-samples/lambda-refarch-imagerecognition.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5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E951B-3F59-4A35-AE96-1FEAF9B4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82" y="0"/>
            <a:ext cx="8481795" cy="4823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D09804-D909-4667-94B1-E8DC2DC89A81}"/>
              </a:ext>
            </a:extLst>
          </p:cNvPr>
          <p:cNvSpPr txBox="1"/>
          <p:nvPr/>
        </p:nvSpPr>
        <p:spPr>
          <a:xfrm>
            <a:off x="162560" y="4823878"/>
            <a:ext cx="11371639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When the execution of a Step Functions state machine reaches an activity task state, Step Functions schedules the activity and waits for an activity worker. </a:t>
            </a:r>
          </a:p>
          <a:p>
            <a:r>
              <a:rPr lang="en-US" sz="1200" dirty="0">
                <a:effectLst/>
              </a:rPr>
              <a:t>An activity worker is an application that polls for activity tasks by calling </a:t>
            </a:r>
            <a:r>
              <a:rPr lang="en-US" sz="1200" dirty="0" err="1">
                <a:effectLst/>
              </a:rPr>
              <a:t>GetActivityTask</a:t>
            </a:r>
            <a:r>
              <a:rPr lang="en-US" sz="1200" dirty="0">
                <a:effectLst/>
              </a:rPr>
              <a:t>. </a:t>
            </a:r>
          </a:p>
          <a:p>
            <a:r>
              <a:rPr lang="en-US" sz="1200" dirty="0">
                <a:effectLst/>
              </a:rPr>
              <a:t>When the worker successfully calls the API action, the activity is vended to that worker as a JSON blob that includes a token for callback.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At this point, the activity task state and the branch of the execution that contains the state is paused. Unless a timeout is specified in the state machine definition,</a:t>
            </a:r>
          </a:p>
          <a:p>
            <a:r>
              <a:rPr lang="en-US" sz="1200" dirty="0">
                <a:effectLst/>
              </a:rPr>
              <a:t> which can be up to one year, the activity task state waits until the activity worker calls either </a:t>
            </a:r>
            <a:r>
              <a:rPr lang="en-US" sz="1200" dirty="0" err="1">
                <a:effectLst/>
              </a:rPr>
              <a:t>SendTaskSuccess</a:t>
            </a:r>
            <a:r>
              <a:rPr lang="en-US" sz="1200" dirty="0">
                <a:effectLst/>
              </a:rPr>
              <a:t> or </a:t>
            </a:r>
            <a:r>
              <a:rPr lang="en-US" sz="1200" dirty="0" err="1">
                <a:effectLst/>
              </a:rPr>
              <a:t>SendTaskFailure</a:t>
            </a:r>
            <a:r>
              <a:rPr lang="en-US" sz="1200" dirty="0">
                <a:effectLst/>
              </a:rPr>
              <a:t> by using the vended token. </a:t>
            </a:r>
          </a:p>
          <a:p>
            <a:r>
              <a:rPr lang="en-US" sz="1200" dirty="0">
                <a:effectLst/>
              </a:rPr>
              <a:t>This pause is the first key to implementing a manual approval step.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The second key is the ability in a serverless environment to separate the code that fetches the work and acquires the token from the code that responds with the completion status</a:t>
            </a:r>
          </a:p>
          <a:p>
            <a:r>
              <a:rPr lang="en-US" sz="1200" dirty="0"/>
              <a:t>   </a:t>
            </a:r>
            <a:r>
              <a:rPr lang="en-US" sz="1200" dirty="0">
                <a:effectLst/>
              </a:rPr>
              <a:t> and sends the token back, as long as the token can be shared, i.e., the activity worker in this example is a serverless application supervised by a single activity task state.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For more information, see https://aws.amazon.com/blogs/compute/implementing-serverless-manual-approval-steps-in-aws-step-functions-and-amazon-api-gateway/. </a:t>
            </a:r>
          </a:p>
          <a:p>
            <a:endParaRPr lang="en-US" sz="12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17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CD8823-7117-4B3A-9709-374319F7E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95" y="1028492"/>
            <a:ext cx="8413209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79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F5AFE8-EFBA-4B95-AFA4-A069A8251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56" y="215866"/>
            <a:ext cx="2629128" cy="777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EB979-243E-4A7A-986B-474E60C7C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154" y="1005630"/>
            <a:ext cx="8443692" cy="4846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A749F2-BFE4-40C3-BD64-574DD357DCD2}"/>
              </a:ext>
            </a:extLst>
          </p:cNvPr>
          <p:cNvSpPr txBox="1"/>
          <p:nvPr/>
        </p:nvSpPr>
        <p:spPr>
          <a:xfrm>
            <a:off x="680720" y="5688449"/>
            <a:ext cx="48878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/>
              </a:rPr>
              <a:t>Read left to right: </a:t>
            </a:r>
          </a:p>
          <a:p>
            <a:r>
              <a:rPr lang="en-US" sz="1000" dirty="0">
                <a:effectLst/>
              </a:rPr>
              <a:t>(False) All work in your state machine is done by tasks.</a:t>
            </a:r>
          </a:p>
          <a:p>
            <a:r>
              <a:rPr lang="en-US" sz="1000" dirty="0">
                <a:effectLst/>
              </a:rPr>
              <a:t> (True)</a:t>
            </a:r>
          </a:p>
          <a:p>
            <a:r>
              <a:rPr lang="en-US" sz="1000" dirty="0">
                <a:effectLst/>
              </a:rPr>
              <a:t> (True)</a:t>
            </a:r>
          </a:p>
          <a:p>
            <a:r>
              <a:rPr lang="en-US" sz="1000" dirty="0">
                <a:effectLst/>
              </a:rPr>
              <a:t> (False) A Choice state may have more than one Next but only one within each Choice Rule</a:t>
            </a:r>
          </a:p>
          <a:p>
            <a:r>
              <a:rPr lang="en-US" sz="1000" dirty="0">
                <a:effectLst/>
              </a:rPr>
              <a:t>.(True) </a:t>
            </a:r>
          </a:p>
          <a:p>
            <a:r>
              <a:rPr lang="en-US" sz="1000" dirty="0">
                <a:effectLst/>
              </a:rPr>
              <a:t>(True)</a:t>
            </a:r>
          </a:p>
        </p:txBody>
      </p:sp>
    </p:spTree>
    <p:extLst>
      <p:ext uri="{BB962C8B-B14F-4D97-AF65-F5344CB8AC3E}">
        <p14:creationId xmlns:p14="http://schemas.microsoft.com/office/powerpoint/2010/main" val="315383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33909B-F1CA-4153-ABE6-AC699FCF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5" y="1024681"/>
            <a:ext cx="8428450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71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F9F9EB-728C-472E-A0E7-A23414D5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37" y="1078026"/>
            <a:ext cx="8382726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1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5A3204-24C4-4926-AD38-0863D860F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97" y="550974"/>
            <a:ext cx="8382726" cy="4740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212FD7-242E-4723-B68E-F006C6A9FD22}"/>
              </a:ext>
            </a:extLst>
          </p:cNvPr>
          <p:cNvSpPr txBox="1"/>
          <p:nvPr/>
        </p:nvSpPr>
        <p:spPr>
          <a:xfrm>
            <a:off x="1813197" y="5291025"/>
            <a:ext cx="8509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AWS Step Functions makes it easy to coordinate components of distributed applications and microservices by using visual workflows. </a:t>
            </a:r>
          </a:p>
          <a:p>
            <a:r>
              <a:rPr lang="en-US" sz="1200" dirty="0">
                <a:effectLst/>
              </a:rPr>
              <a:t>Microservices are processes that communicate with each other over a network to complete a larger goal. </a:t>
            </a:r>
          </a:p>
          <a:p>
            <a:r>
              <a:rPr lang="en-US" sz="1200" dirty="0">
                <a:effectLst/>
              </a:rPr>
              <a:t>Applications built as a collections of microservices are more resilient and easier to scale. </a:t>
            </a:r>
          </a:p>
          <a:p>
            <a:r>
              <a:rPr lang="en-US" sz="1200" dirty="0">
                <a:effectLst/>
              </a:rPr>
              <a:t>A very simple microservice, even serverless in this case, can be deployed with an AWS Lambda function. </a:t>
            </a:r>
          </a:p>
        </p:txBody>
      </p:sp>
    </p:spTree>
    <p:extLst>
      <p:ext uri="{BB962C8B-B14F-4D97-AF65-F5344CB8AC3E}">
        <p14:creationId xmlns:p14="http://schemas.microsoft.com/office/powerpoint/2010/main" val="191479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095DB1-C677-49E3-B631-B21A53693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79" y="187914"/>
            <a:ext cx="7106015" cy="4064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21F3AD-7BDF-44A2-A168-B04C924B497C}"/>
              </a:ext>
            </a:extLst>
          </p:cNvPr>
          <p:cNvSpPr txBox="1"/>
          <p:nvPr/>
        </p:nvSpPr>
        <p:spPr>
          <a:xfrm>
            <a:off x="386080" y="4450080"/>
            <a:ext cx="115989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When you start to build large applications with AWS Lambda, you start to have lots of functions. With a serverless application, you start with one function. </a:t>
            </a:r>
          </a:p>
          <a:p>
            <a:r>
              <a:rPr lang="en-US" sz="1200" dirty="0">
                <a:effectLst/>
              </a:rPr>
              <a:t>You can do a lot with one Lambda function. Sometimes your application requires more than one function. You start to grow and have more functions and they continue to grow.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There are many combinations and patterns of two or three functions. </a:t>
            </a:r>
          </a:p>
          <a:p>
            <a:r>
              <a:rPr lang="en-US" sz="1200" dirty="0">
                <a:effectLst/>
              </a:rPr>
              <a:t>For example, you might only want a second function always follow first and only run only if and when the first function succeeds. </a:t>
            </a:r>
          </a:p>
          <a:p>
            <a:r>
              <a:rPr lang="en-US" sz="1200" dirty="0">
                <a:effectLst/>
              </a:rPr>
              <a:t>You can execute two functions parallel and feed the combined results in a third function, or choose between two functions based on the output of the first function.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You could chain Lambda functions; but what if one fails? You want to add mechanisms to keep track of state; maybe using a database. </a:t>
            </a:r>
          </a:p>
          <a:p>
            <a:r>
              <a:rPr lang="en-US" sz="1200" dirty="0">
                <a:effectLst/>
              </a:rPr>
              <a:t>Which can work, but may not scale; you could use a queue, but again you need to handle all retry and coordination yourself.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You want to scale out, easily handle errors and timeouts, easily build and operate and you want to know what’s going on with our application, to troubleshoot, and track performance. </a:t>
            </a:r>
          </a:p>
          <a:p>
            <a:r>
              <a:rPr lang="en-US" sz="1200" dirty="0">
                <a:effectLst/>
              </a:rPr>
              <a:t>This can be difficult in Serverless environments.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0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19827-D77E-4F3E-AFDD-5C36287E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64" y="1024681"/>
            <a:ext cx="8436071" cy="4808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E201E-0149-4E4C-BA5D-C572442798EF}"/>
              </a:ext>
            </a:extLst>
          </p:cNvPr>
          <p:cNvSpPr txBox="1"/>
          <p:nvPr/>
        </p:nvSpPr>
        <p:spPr>
          <a:xfrm>
            <a:off x="1300519" y="5833318"/>
            <a:ext cx="95909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You need to have a coordination layer that can scale out, doesn’t lose state, handles with errors/timeouts, easy to build and operate, and it is auditable</a:t>
            </a:r>
          </a:p>
          <a:p>
            <a:r>
              <a:rPr lang="en-US" sz="1200" dirty="0"/>
              <a:t>        </a:t>
            </a:r>
            <a:r>
              <a:rPr lang="en-US" sz="1200" dirty="0">
                <a:effectLst/>
              </a:rPr>
              <a:t> (what is happening, why it took this decision, </a:t>
            </a:r>
            <a:r>
              <a:rPr lang="en-US" sz="1200" dirty="0" err="1">
                <a:effectLst/>
              </a:rPr>
              <a:t>etc</a:t>
            </a:r>
            <a:r>
              <a:rPr lang="en-US" sz="1200" dirty="0">
                <a:effectLst/>
              </a:rPr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9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4E2ED6-8A38-40D1-BBD7-C541EF43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1005630"/>
            <a:ext cx="8375106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0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1F9FAC-A4BB-440F-9332-FA8519CC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61" y="558377"/>
            <a:ext cx="8382726" cy="487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10D34-3954-4942-B4DB-5CF968E3B13F}"/>
              </a:ext>
            </a:extLst>
          </p:cNvPr>
          <p:cNvSpPr txBox="1"/>
          <p:nvPr/>
        </p:nvSpPr>
        <p:spPr>
          <a:xfrm>
            <a:off x="1046480" y="5435600"/>
            <a:ext cx="9753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AWS Step Functions is a web service that enables you to coordinate the components of distributed applications and microservices using visual workflows.</a:t>
            </a:r>
          </a:p>
          <a:p>
            <a:r>
              <a:rPr lang="en-US" sz="1200" dirty="0">
                <a:effectLst/>
              </a:rPr>
              <a:t> You build applications from individual components that each perform a discrete function, or task, allowing you to scale and change applications quickly. </a:t>
            </a:r>
          </a:p>
          <a:p>
            <a:r>
              <a:rPr lang="en-US" sz="1200" dirty="0">
                <a:effectLst/>
              </a:rPr>
              <a:t>Step Functions provides a reliable way to coordinate components and step through the functions of your application. </a:t>
            </a:r>
          </a:p>
          <a:p>
            <a:r>
              <a:rPr lang="en-US" sz="1200" dirty="0">
                <a:effectLst/>
              </a:rPr>
              <a:t>Step Functions provides a graphical console to visualize the components of your application as a series of steps. </a:t>
            </a:r>
          </a:p>
          <a:p>
            <a:r>
              <a:rPr lang="en-US" sz="1200" dirty="0">
                <a:effectLst/>
              </a:rPr>
              <a:t>It automatically triggers and tracks each step, and retries when there are errors, so your application executes in order and as expected, every time.</a:t>
            </a:r>
          </a:p>
          <a:p>
            <a:r>
              <a:rPr lang="en-US" sz="1200" dirty="0">
                <a:effectLst/>
              </a:rPr>
              <a:t> Step Functions logs the state of each step, so when things do go wrong, you can diagnose and debug problems quickly.</a:t>
            </a:r>
          </a:p>
        </p:txBody>
      </p:sp>
    </p:spTree>
    <p:extLst>
      <p:ext uri="{BB962C8B-B14F-4D97-AF65-F5344CB8AC3E}">
        <p14:creationId xmlns:p14="http://schemas.microsoft.com/office/powerpoint/2010/main" val="107673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942D55-9D6B-4578-92CE-21C95F2B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35" y="111552"/>
            <a:ext cx="8382726" cy="4785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112D98-85CF-4130-BB0A-223CBE12D78F}"/>
              </a:ext>
            </a:extLst>
          </p:cNvPr>
          <p:cNvSpPr txBox="1"/>
          <p:nvPr/>
        </p:nvSpPr>
        <p:spPr>
          <a:xfrm>
            <a:off x="705388" y="4775189"/>
            <a:ext cx="1078122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With AWS Step Functions, you define your workflow as a series of steps and transitions between each step, also known as a state machine. </a:t>
            </a:r>
          </a:p>
          <a:p>
            <a:r>
              <a:rPr lang="en-US" sz="1200" dirty="0">
                <a:effectLst/>
              </a:rPr>
              <a:t>You can easily coordinate multiple Lambda functions using visual workflows.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In Step Functions, we call these “states” and “state transitions”. </a:t>
            </a:r>
          </a:p>
          <a:p>
            <a:r>
              <a:rPr lang="en-US" sz="1200" dirty="0">
                <a:effectLst/>
              </a:rPr>
              <a:t>A simple state machine looks like this, and you define it using simple commands in JSON.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Step Functions ingests your JSON template and turns it into a real-time graphical view, helping you make sense of your state machine’s current state. </a:t>
            </a:r>
          </a:p>
          <a:p>
            <a:r>
              <a:rPr lang="en-US" sz="1200" dirty="0">
                <a:effectLst/>
              </a:rPr>
              <a:t>Where you can quickly visualize the your JSON defined state machine directly in the console.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When you start a state machine, you pass it input in the form of JSON, and each state changes or adds to this JSON blob as output, which becomes input to the next state.</a:t>
            </a:r>
          </a:p>
          <a:p>
            <a:r>
              <a:rPr lang="en-US" sz="1200" dirty="0">
                <a:effectLst/>
              </a:rPr>
              <a:t> The console provides this visualization and uses it to provide near-real-time information on your state machine execution.</a:t>
            </a:r>
          </a:p>
        </p:txBody>
      </p:sp>
    </p:spTree>
    <p:extLst>
      <p:ext uri="{BB962C8B-B14F-4D97-AF65-F5344CB8AC3E}">
        <p14:creationId xmlns:p14="http://schemas.microsoft.com/office/powerpoint/2010/main" val="196487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2312</Words>
  <Application>Microsoft Office PowerPoint</Application>
  <PresentationFormat>Widescreen</PresentationFormat>
  <Paragraphs>180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LaGrone</dc:creator>
  <cp:lastModifiedBy>Mark LaGrone</cp:lastModifiedBy>
  <cp:revision>6</cp:revision>
  <dcterms:created xsi:type="dcterms:W3CDTF">2020-07-17T23:26:19Z</dcterms:created>
  <dcterms:modified xsi:type="dcterms:W3CDTF">2020-07-18T00:01:15Z</dcterms:modified>
</cp:coreProperties>
</file>